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76" r:id="rId4"/>
    <p:sldId id="263" r:id="rId5"/>
    <p:sldId id="371" r:id="rId6"/>
    <p:sldId id="372" r:id="rId7"/>
    <p:sldId id="373" r:id="rId8"/>
    <p:sldId id="374" r:id="rId9"/>
    <p:sldId id="375" r:id="rId10"/>
    <p:sldId id="317" r:id="rId11"/>
    <p:sldId id="318" r:id="rId12"/>
    <p:sldId id="376" r:id="rId13"/>
    <p:sldId id="382" r:id="rId14"/>
    <p:sldId id="279" r:id="rId15"/>
    <p:sldId id="360" r:id="rId16"/>
    <p:sldId id="377" r:id="rId17"/>
    <p:sldId id="378" r:id="rId18"/>
    <p:sldId id="379" r:id="rId19"/>
    <p:sldId id="322" r:id="rId20"/>
    <p:sldId id="323" r:id="rId21"/>
    <p:sldId id="380" r:id="rId22"/>
    <p:sldId id="381" r:id="rId23"/>
    <p:sldId id="383" r:id="rId24"/>
    <p:sldId id="384" r:id="rId25"/>
    <p:sldId id="385" r:id="rId26"/>
    <p:sldId id="386" r:id="rId27"/>
    <p:sldId id="393" r:id="rId28"/>
    <p:sldId id="387" r:id="rId29"/>
    <p:sldId id="394" r:id="rId30"/>
    <p:sldId id="388" r:id="rId31"/>
    <p:sldId id="389" r:id="rId32"/>
    <p:sldId id="390" r:id="rId33"/>
    <p:sldId id="274" r:id="rId34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TTEREAU BENOIT" initials="TB" lastIdx="2" clrIdx="0">
    <p:extLst>
      <p:ext uri="{19B8F6BF-5375-455C-9EA6-DF929625EA0E}">
        <p15:presenceInfo xmlns:p15="http://schemas.microsoft.com/office/powerpoint/2012/main" userId="S-1-5-21-1229005484-2403817182-2385993314-4222" providerId="AD"/>
      </p:ext>
    </p:extLst>
  </p:cmAuthor>
  <p:cmAuthor id="2" name="CALEIRO EDDIE" initials="CE" lastIdx="2" clrIdx="1">
    <p:extLst>
      <p:ext uri="{19B8F6BF-5375-455C-9EA6-DF929625EA0E}">
        <p15:presenceInfo xmlns:p15="http://schemas.microsoft.com/office/powerpoint/2012/main" userId="S-1-5-21-1229005484-2403817182-2385993314-482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94A"/>
    <a:srgbClr val="CBD3E0"/>
    <a:srgbClr val="F2F2F2"/>
    <a:srgbClr val="0066A1"/>
    <a:srgbClr val="00578E"/>
    <a:srgbClr val="FFFFCC"/>
    <a:srgbClr val="BCC438"/>
    <a:srgbClr val="D3E03B"/>
    <a:srgbClr val="E6B647"/>
    <a:srgbClr val="BC5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5343" autoAdjust="0"/>
  </p:normalViewPr>
  <p:slideViewPr>
    <p:cSldViewPr snapToObjects="1" showGuides="1">
      <p:cViewPr varScale="1">
        <p:scale>
          <a:sx n="108" d="100"/>
          <a:sy n="108" d="100"/>
        </p:scale>
        <p:origin x="845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52" d="100"/>
          <a:sy n="52" d="100"/>
        </p:scale>
        <p:origin x="15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30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3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8.xml"/><Relationship Id="rId30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976C7FC-17ED-4498-8FF4-FF7A8F2F1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7DBA49-0FEF-4426-B2EE-64EFB97464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B095D6D-1A12-4589-A062-7D5CD5B20DA8}" type="datetimeFigureOut">
              <a:rPr lang="fr-FR" smtClean="0"/>
              <a:t>27/02/2020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121DF9-8243-4FB7-88D3-B28B8A6E3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96692D-B7E1-4EE8-9D6E-FCD029C9EC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9A8148A-AAB5-42B8-9CDC-149A3064D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3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8E3F174-9FF9-4DF2-BA65-65F95E10CC79}" type="datetimeFigureOut">
              <a:rPr lang="fr-FR" smtClean="0"/>
              <a:t>27/02/2020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FBE3A34-9518-4AC8-8744-D53ACC99F2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5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E3A34-9518-4AC8-8744-D53ACC99F2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58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E3A34-9518-4AC8-8744-D53ACC99F2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11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456180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2125360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4007000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E3A34-9518-4AC8-8744-D53ACC99F24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896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81188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4158452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2283450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710865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413198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285897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627970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4193516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534396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853017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59153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225091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Destinataire :</a:t>
            </a:r>
          </a:p>
          <a:p>
            <a:endParaRPr lang="fr-FR" dirty="0"/>
          </a:p>
          <a:p>
            <a:r>
              <a:rPr lang="fr-FR" dirty="0"/>
              <a:t>Annonce expéditeur et qu'un transfert lui est adressé</a:t>
            </a:r>
          </a:p>
          <a:p>
            <a:r>
              <a:rPr lang="fr-FR" dirty="0"/>
              <a:t>Bouton pour accéder au transfert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586358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007031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Destinataire :</a:t>
            </a:r>
          </a:p>
          <a:p>
            <a:endParaRPr lang="fr-FR" dirty="0"/>
          </a:p>
          <a:p>
            <a:r>
              <a:rPr lang="fr-FR" dirty="0"/>
              <a:t>Annonce expéditeur et qu'un transfert lui est adressé</a:t>
            </a:r>
          </a:p>
          <a:p>
            <a:r>
              <a:rPr lang="fr-FR" dirty="0"/>
              <a:t>Bouton pour accéder au transfert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270249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0580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E3A34-9518-4AC8-8744-D53ACC99F2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749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133962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300364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E3A34-9518-4AC8-8744-D53ACC99F24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54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63216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5906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3388082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784614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PIED DE PAGE A PARAMETRER</a:t>
            </a:r>
          </a:p>
        </p:txBody>
      </p:sp>
    </p:spTree>
    <p:extLst>
      <p:ext uri="{BB962C8B-B14F-4D97-AF65-F5344CB8AC3E}">
        <p14:creationId xmlns:p14="http://schemas.microsoft.com/office/powerpoint/2010/main" val="181285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open.global/fr" TargetMode="Externa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97" y="0"/>
            <a:ext cx="6036004" cy="5143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47600" cy="51439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6" y="288000"/>
            <a:ext cx="1296001" cy="57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5950" y="2527738"/>
            <a:ext cx="3926050" cy="276999"/>
          </a:xfrm>
          <a:prstGeom prst="rect">
            <a:avLst/>
          </a:prstGeom>
        </p:spPr>
        <p:txBody>
          <a:bodyPr vert="horz" wrap="square" lIns="36000" tIns="0" rIns="36000" bIns="0" anchor="t" anchorCtr="0">
            <a:spAutoFit/>
          </a:bodyPr>
          <a:lstStyle>
            <a:lvl1pPr marL="0" indent="0" algn="l">
              <a:buNone/>
              <a:defRPr sz="2000" b="0" i="0" cap="all" baseline="0">
                <a:solidFill>
                  <a:schemeClr val="tx2"/>
                </a:solidFill>
                <a:latin typeface="Arial Normal" charset="0"/>
                <a:ea typeface="Arial Normal" charset="0"/>
                <a:cs typeface="Arial Norm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Texte secondaire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53782" y="1432084"/>
            <a:ext cx="3918218" cy="664797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>
              <a:defRPr b="0" i="0" cap="all" baseline="0">
                <a:solidFill>
                  <a:schemeClr val="bg1"/>
                </a:solidFill>
                <a:latin typeface="+mj-lt"/>
                <a:ea typeface="Arial Normal" charset="0"/>
                <a:cs typeface="Arial Normal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0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102600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11188" y="224304"/>
            <a:ext cx="8101012" cy="3323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texte 25"/>
          <p:cNvSpPr>
            <a:spLocks noGrp="1"/>
          </p:cNvSpPr>
          <p:nvPr>
            <p:ph type="body" sz="quarter" idx="12"/>
          </p:nvPr>
        </p:nvSpPr>
        <p:spPr>
          <a:xfrm>
            <a:off x="611998" y="1080000"/>
            <a:ext cx="8100201" cy="3284450"/>
          </a:xfrm>
          <a:prstGeom prst="rect">
            <a:avLst/>
          </a:prstGeom>
        </p:spPr>
        <p:txBody>
          <a:bodyPr lIns="36000" tIns="0" rIns="36000" bIns="0"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200" b="1"/>
            </a:lvl1pPr>
            <a:lvl2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100" b="1"/>
            </a:lvl2pPr>
            <a:lvl3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1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000"/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B18A01ED-238C-4151-91C3-2D5A00953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DBEEDC-A900-4DCD-A5AD-FF2C5103BBAE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23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e + 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102600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11188" y="224304"/>
            <a:ext cx="8101012" cy="3323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611188" y="1082676"/>
            <a:ext cx="8101012" cy="3289300"/>
          </a:xfrm>
        </p:spPr>
        <p:txBody>
          <a:bodyPr/>
          <a:lstStyle>
            <a:lvl2pPr marL="180975" indent="-180975">
              <a:defRPr/>
            </a:lvl2pPr>
            <a:lvl3pPr marL="538163" indent="-180975">
              <a:defRPr/>
            </a:lvl3pPr>
            <a:lvl4pPr marL="895350" indent="-176213"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2EB21228-6005-4297-8043-13014BD9C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104AF3-13DE-45DA-9BF7-91E8B7CD59BA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44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102600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11188" y="224304"/>
            <a:ext cx="8101012" cy="3323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texte 25"/>
          <p:cNvSpPr>
            <a:spLocks noGrp="1"/>
          </p:cNvSpPr>
          <p:nvPr>
            <p:ph type="body" sz="quarter" idx="12"/>
          </p:nvPr>
        </p:nvSpPr>
        <p:spPr>
          <a:xfrm>
            <a:off x="611998" y="1080000"/>
            <a:ext cx="8100201" cy="3284450"/>
          </a:xfrm>
          <a:prstGeom prst="rect">
            <a:avLst/>
          </a:prstGeom>
        </p:spPr>
        <p:txBody>
          <a:bodyPr lIns="36000" tIns="0" rIns="36000" bIns="0"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200" b="1"/>
            </a:lvl1pPr>
            <a:lvl2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100" b="1"/>
            </a:lvl2pPr>
            <a:lvl3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1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000"/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08A109AB-1882-4E82-A830-0BD03F1A8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6421A0-04D1-4A1D-983B-BF5D10A762D4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99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orange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texte 25"/>
          <p:cNvSpPr>
            <a:spLocks noGrp="1"/>
          </p:cNvSpPr>
          <p:nvPr>
            <p:ph type="body" sz="quarter" idx="12"/>
          </p:nvPr>
        </p:nvSpPr>
        <p:spPr>
          <a:xfrm>
            <a:off x="611999" y="1080000"/>
            <a:ext cx="6155514" cy="3284450"/>
          </a:xfrm>
          <a:prstGeom prst="rect">
            <a:avLst/>
          </a:prstGeom>
        </p:spPr>
        <p:txBody>
          <a:bodyPr lIns="36000" tIns="0" rIns="36000" bIns="0"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200" b="1"/>
            </a:lvl1pPr>
            <a:lvl2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100" b="1"/>
            </a:lvl2pPr>
            <a:lvl3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1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000"/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064456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05F2B28B-32C7-4019-B1CB-C2FD514C5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88CF-D6AE-4F05-9B26-3DF899F24A62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38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et puces orange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>
          <a:xfrm>
            <a:off x="612000" y="1082676"/>
            <a:ext cx="6156000" cy="3289300"/>
          </a:xfrm>
        </p:spPr>
        <p:txBody>
          <a:bodyPr/>
          <a:lstStyle>
            <a:lvl2pPr marL="180975" indent="-180975">
              <a:defRPr/>
            </a:lvl2pPr>
            <a:lvl3pPr marL="538163" indent="-179388">
              <a:defRPr/>
            </a:lvl3pPr>
            <a:lvl4pPr marL="895350" indent="-176213"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064456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B63F3488-5D07-44B6-9A77-ED8A2AE7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5FF3F8-AF36-4DF0-A425-148CFCCA8ECA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rose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texte 25"/>
          <p:cNvSpPr>
            <a:spLocks noGrp="1"/>
          </p:cNvSpPr>
          <p:nvPr>
            <p:ph type="body" sz="quarter" idx="12"/>
          </p:nvPr>
        </p:nvSpPr>
        <p:spPr>
          <a:xfrm>
            <a:off x="612000" y="1082675"/>
            <a:ext cx="6156000" cy="3284450"/>
          </a:xfrm>
          <a:prstGeom prst="rect">
            <a:avLst/>
          </a:prstGeom>
        </p:spPr>
        <p:txBody>
          <a:bodyPr lIns="36000" tIns="0" rIns="36000" bIns="0"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200" b="1"/>
            </a:lvl1pPr>
            <a:lvl2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100" b="1"/>
            </a:lvl2pPr>
            <a:lvl3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1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000"/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064456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FBA9146-6E29-4040-B054-1D6969A6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67FC23-7CCA-4F6B-AB7E-81116E4AA6BD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31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et puces rose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>
          <a:xfrm>
            <a:off x="612775" y="1082676"/>
            <a:ext cx="6154738" cy="3289300"/>
          </a:xfrm>
        </p:spPr>
        <p:txBody>
          <a:bodyPr/>
          <a:lstStyle>
            <a:lvl2pPr marL="180975" indent="-180975">
              <a:defRPr/>
            </a:lvl2pPr>
            <a:lvl3pPr marL="538163" indent="-179388">
              <a:tabLst/>
              <a:defRPr/>
            </a:lvl3pPr>
            <a:lvl4pPr marL="895350" indent="-176213"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064456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EB7312DC-7630-46EA-9312-AF59335F5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F2B7C25-BB31-4297-937E-8720E5724DA5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39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vert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texte 25"/>
          <p:cNvSpPr>
            <a:spLocks noGrp="1"/>
          </p:cNvSpPr>
          <p:nvPr>
            <p:ph type="body" sz="quarter" idx="12"/>
          </p:nvPr>
        </p:nvSpPr>
        <p:spPr>
          <a:xfrm>
            <a:off x="611999" y="1080000"/>
            <a:ext cx="6155514" cy="3284450"/>
          </a:xfrm>
          <a:prstGeom prst="rect">
            <a:avLst/>
          </a:prstGeom>
        </p:spPr>
        <p:txBody>
          <a:bodyPr lIns="36000" tIns="0" rIns="36000" bIns="0"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1200" b="1"/>
            </a:lvl1pPr>
            <a:lvl2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100" b="1"/>
            </a:lvl2pPr>
            <a:lvl3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1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500"/>
              </a:spcBef>
              <a:buFont typeface="Arial" charset="0"/>
              <a:buNone/>
              <a:defRPr sz="1000"/>
            </a:lvl4pPr>
            <a:lvl5pPr marL="0" indent="0">
              <a:lnSpc>
                <a:spcPct val="100000"/>
              </a:lnSpc>
              <a:spcBef>
                <a:spcPts val="500"/>
              </a:spcBef>
              <a:buNone/>
              <a:defRPr sz="8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064456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BC1A403E-B536-4203-B33B-D03BE71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B66314-22A0-4B1E-864C-B592790CEB5F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601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et puces vert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>
          <a:xfrm>
            <a:off x="612774" y="1080000"/>
            <a:ext cx="6156000" cy="3289300"/>
          </a:xfrm>
        </p:spPr>
        <p:txBody>
          <a:bodyPr/>
          <a:lstStyle>
            <a:lvl2pPr marL="180975" indent="-180975">
              <a:tabLst/>
              <a:defRPr/>
            </a:lvl2pPr>
            <a:lvl3pPr marL="538163" indent="-179388">
              <a:defRPr/>
            </a:lvl3pPr>
            <a:lvl4pPr marL="895350" indent="-176213"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612000" y="612000"/>
            <a:ext cx="8064456" cy="246221"/>
          </a:xfrm>
          <a:prstGeom prst="rect">
            <a:avLst/>
          </a:prstGeom>
        </p:spPr>
        <p:txBody>
          <a:bodyPr lIns="36000" tIns="0" rIns="3600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B9DBB539-2338-43A8-B7EF-FDA43BF81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0B9369-11E5-4E31-A34D-442D50A6EE29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44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ô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r 13"/>
          <p:cNvGrpSpPr/>
          <p:nvPr/>
        </p:nvGrpSpPr>
        <p:grpSpPr>
          <a:xfrm>
            <a:off x="2268538" y="3889361"/>
            <a:ext cx="4059691" cy="627076"/>
            <a:chOff x="2484437" y="3903663"/>
            <a:chExt cx="3967099" cy="612774"/>
          </a:xfrm>
        </p:grpSpPr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059" y="3903663"/>
              <a:ext cx="541477" cy="61277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437" y="3907719"/>
              <a:ext cx="3203575" cy="608718"/>
            </a:xfrm>
            <a:prstGeom prst="rect">
              <a:avLst/>
            </a:prstGeom>
          </p:spPr>
        </p:pic>
      </p:grpSp>
      <p:sp>
        <p:nvSpPr>
          <p:cNvPr id="17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2259013" y="1938338"/>
            <a:ext cx="5078412" cy="101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hlinkClick r:id="rId5" tooltip="Site Web Open"/>
          </p:cNvPr>
          <p:cNvSpPr/>
          <p:nvPr/>
        </p:nvSpPr>
        <p:spPr>
          <a:xfrm>
            <a:off x="7419703" y="4049486"/>
            <a:ext cx="1292497" cy="24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51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mm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 flipV="1">
            <a:off x="0" y="0"/>
            <a:ext cx="2520000" cy="5144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893" y="10883"/>
            <a:ext cx="1625445" cy="211182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lnSpc>
                <a:spcPts val="20000"/>
              </a:lnSpc>
              <a:spcBef>
                <a:spcPts val="0"/>
              </a:spcBef>
              <a:buNone/>
              <a:defRPr sz="19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15" name="Triangle rectangle 14"/>
          <p:cNvSpPr/>
          <p:nvPr/>
        </p:nvSpPr>
        <p:spPr>
          <a:xfrm flipH="1">
            <a:off x="6624000" y="0"/>
            <a:ext cx="2520000" cy="5144400"/>
          </a:xfrm>
          <a:prstGeom prst="rtTriangl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28798" y="457400"/>
            <a:ext cx="5386841" cy="1218795"/>
          </a:xfrm>
        </p:spPr>
        <p:txBody>
          <a:bodyPr anchor="b"/>
          <a:lstStyle>
            <a:lvl1pPr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2272566" y="1799999"/>
            <a:ext cx="4711701" cy="2568120"/>
          </a:xfrm>
        </p:spPr>
        <p:txBody>
          <a:bodyPr>
            <a:noAutofit/>
          </a:bodyPr>
          <a:lstStyle>
            <a:lvl1pPr marL="0">
              <a:lnSpc>
                <a:spcPct val="100000"/>
              </a:lnSpc>
              <a:spcBef>
                <a:spcPts val="600"/>
              </a:spcBef>
              <a:buFontTx/>
              <a:buNone/>
              <a:defRPr sz="1400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4pPr>
            <a:lvl5pPr marL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475D8707-1998-4E73-B202-1208ADCF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3759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D5AC431-AD4F-4A6F-93B9-87EE30A68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COPIL - Ministère de la culture - FranceTransfert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4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>
            <a:spLocks noGrp="1"/>
          </p:cNvSpPr>
          <p:nvPr>
            <p:ph type="ctrTitle" hasCustomPrompt="1"/>
          </p:nvPr>
        </p:nvSpPr>
        <p:spPr>
          <a:xfrm>
            <a:off x="467544" y="915566"/>
            <a:ext cx="1061183" cy="19112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3800" b="1" i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2056807"/>
            <a:ext cx="5850841" cy="28477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3800" b="1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spcBef>
                <a:spcPts val="500"/>
              </a:spcBef>
              <a:buFontTx/>
              <a:buNone/>
              <a:defRPr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1.1 Sous-chapitre</a:t>
            </a:r>
          </a:p>
          <a:p>
            <a:pPr lvl="1"/>
            <a:r>
              <a:rPr lang="fr-FR" dirty="0"/>
              <a:t>1.2 Sous-chapitre</a:t>
            </a:r>
          </a:p>
          <a:p>
            <a:pPr lvl="1"/>
            <a:r>
              <a:rPr lang="fr-FR" dirty="0"/>
              <a:t>1.3 Sous-chapitre</a:t>
            </a:r>
          </a:p>
        </p:txBody>
      </p:sp>
      <p:cxnSp>
        <p:nvCxnSpPr>
          <p:cNvPr id="27" name="Connecteur droit 26"/>
          <p:cNvCxnSpPr/>
          <p:nvPr/>
        </p:nvCxnSpPr>
        <p:spPr>
          <a:xfrm flipH="1">
            <a:off x="272143" y="1219200"/>
            <a:ext cx="1828801" cy="3924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6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Orange LIGHT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A1C81A1-58A4-404A-9FFA-5C44366BC3CE}"/>
              </a:ext>
            </a:extLst>
          </p:cNvPr>
          <p:cNvGrpSpPr/>
          <p:nvPr userDrawn="1"/>
        </p:nvGrpSpPr>
        <p:grpSpPr>
          <a:xfrm>
            <a:off x="719572" y="1219200"/>
            <a:ext cx="1828801" cy="3924300"/>
            <a:chOff x="719572" y="1219200"/>
            <a:chExt cx="1828801" cy="3924300"/>
          </a:xfrm>
        </p:grpSpPr>
        <p:sp>
          <p:nvSpPr>
            <p:cNvPr id="2" name="Parallélogramme 1">
              <a:extLst>
                <a:ext uri="{FF2B5EF4-FFF2-40B4-BE49-F238E27FC236}">
                  <a16:creationId xmlns:a16="http://schemas.microsoft.com/office/drawing/2014/main" id="{01F8F72B-99E3-4383-B7CC-AE911F90ECC8}"/>
                </a:ext>
              </a:extLst>
            </p:cNvPr>
            <p:cNvSpPr/>
            <p:nvPr userDrawn="1"/>
          </p:nvSpPr>
          <p:spPr>
            <a:xfrm>
              <a:off x="791580" y="4515966"/>
              <a:ext cx="252028" cy="492379"/>
            </a:xfrm>
            <a:prstGeom prst="parallelogram">
              <a:avLst>
                <a:gd name="adj" fmla="val 839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 err="1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9B32CE87-FAA4-4DC7-9EEC-66690B893E7E}"/>
                </a:ext>
              </a:extLst>
            </p:cNvPr>
            <p:cNvCxnSpPr/>
            <p:nvPr userDrawn="1"/>
          </p:nvCxnSpPr>
          <p:spPr>
            <a:xfrm flipH="1">
              <a:off x="719572" y="1219200"/>
              <a:ext cx="1828801" cy="39243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05F2B28B-32C7-4019-B1CB-C2FD514C5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88CF-D6AE-4F05-9B26-3DF899F24A62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E619C9B-A137-4A27-9B12-DC51193A41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508" y="778406"/>
            <a:ext cx="1950158" cy="2003625"/>
          </a:xfrm>
          <a:prstGeom prst="rect">
            <a:avLst/>
          </a:prstGeom>
        </p:spPr>
        <p:txBody>
          <a:bodyPr wrap="square" lIns="0" rIns="0" anchor="t" anchorCtr="0">
            <a:noAutofit/>
          </a:bodyPr>
          <a:lstStyle>
            <a:lvl1pPr algn="r">
              <a:defRPr sz="13800" b="1" i="0" baseline="0">
                <a:solidFill>
                  <a:srgbClr val="D0A73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C5C7F878-E3CD-4730-A47E-0F88FB30479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0524" y="1905000"/>
            <a:ext cx="4985656" cy="5262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800" b="1" i="0">
                <a:solidFill>
                  <a:srgbClr val="D0A730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baseline="0">
                <a:solidFill>
                  <a:srgbClr val="CC6DA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13C6BA92-3B4F-4F92-B420-64856690535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550524" y="2523269"/>
            <a:ext cx="4985656" cy="1343958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solidFill>
                  <a:srgbClr val="E6B647"/>
                </a:solidFill>
              </a:defRPr>
            </a:lvl1pPr>
          </a:lstStyle>
          <a:p>
            <a:pPr lvl="0"/>
            <a:r>
              <a:rPr lang="fr-FR" dirty="0"/>
              <a:t>Sous-chapitre 1</a:t>
            </a:r>
          </a:p>
          <a:p>
            <a:pPr lvl="0"/>
            <a:r>
              <a:rPr lang="fr-FR" dirty="0"/>
              <a:t>Sous-chapitre 2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3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5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6</a:t>
            </a:r>
          </a:p>
        </p:txBody>
      </p:sp>
    </p:spTree>
    <p:extLst>
      <p:ext uri="{BB962C8B-B14F-4D97-AF65-F5344CB8AC3E}">
        <p14:creationId xmlns:p14="http://schemas.microsoft.com/office/powerpoint/2010/main" val="176682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r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>
            <a:spLocks noGrp="1"/>
          </p:cNvSpPr>
          <p:nvPr>
            <p:ph type="ctrTitle" hasCustomPrompt="1"/>
          </p:nvPr>
        </p:nvSpPr>
        <p:spPr>
          <a:xfrm>
            <a:off x="467544" y="915566"/>
            <a:ext cx="1061183" cy="19112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3800" b="1" i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2056807"/>
            <a:ext cx="5850841" cy="28477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3800" b="1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spcBef>
                <a:spcPts val="500"/>
              </a:spcBef>
              <a:buFontTx/>
              <a:buNone/>
              <a:defRPr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1.1 Sous-chapitre</a:t>
            </a:r>
          </a:p>
          <a:p>
            <a:pPr lvl="1"/>
            <a:r>
              <a:rPr lang="fr-FR" dirty="0"/>
              <a:t>1.2 Sous-chapitre</a:t>
            </a:r>
          </a:p>
          <a:p>
            <a:pPr lvl="1"/>
            <a:r>
              <a:rPr lang="fr-FR" dirty="0"/>
              <a:t>1.3 Sous-chapitre</a:t>
            </a:r>
          </a:p>
        </p:txBody>
      </p:sp>
      <p:cxnSp>
        <p:nvCxnSpPr>
          <p:cNvPr id="27" name="Connecteur droit 26"/>
          <p:cNvCxnSpPr/>
          <p:nvPr/>
        </p:nvCxnSpPr>
        <p:spPr>
          <a:xfrm flipH="1">
            <a:off x="272143" y="1219200"/>
            <a:ext cx="1828801" cy="3924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0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Rose LIGHT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65105E-048D-40C0-9097-8D2D0320ABF7}"/>
              </a:ext>
            </a:extLst>
          </p:cNvPr>
          <p:cNvGrpSpPr/>
          <p:nvPr userDrawn="1"/>
        </p:nvGrpSpPr>
        <p:grpSpPr>
          <a:xfrm>
            <a:off x="719572" y="1219200"/>
            <a:ext cx="1828801" cy="3924300"/>
            <a:chOff x="719572" y="1219200"/>
            <a:chExt cx="1828801" cy="3924300"/>
          </a:xfrm>
        </p:grpSpPr>
        <p:sp>
          <p:nvSpPr>
            <p:cNvPr id="13" name="Parallélogramme 12">
              <a:extLst>
                <a:ext uri="{FF2B5EF4-FFF2-40B4-BE49-F238E27FC236}">
                  <a16:creationId xmlns:a16="http://schemas.microsoft.com/office/drawing/2014/main" id="{B7B13945-6A68-4991-A562-CAD8D030B22C}"/>
                </a:ext>
              </a:extLst>
            </p:cNvPr>
            <p:cNvSpPr/>
            <p:nvPr userDrawn="1"/>
          </p:nvSpPr>
          <p:spPr>
            <a:xfrm>
              <a:off x="791580" y="4515966"/>
              <a:ext cx="252028" cy="492379"/>
            </a:xfrm>
            <a:prstGeom prst="parallelogram">
              <a:avLst>
                <a:gd name="adj" fmla="val 839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 err="1"/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5AA351A7-1C5C-4BE9-9B16-64A96F78951E}"/>
                </a:ext>
              </a:extLst>
            </p:cNvPr>
            <p:cNvCxnSpPr/>
            <p:nvPr userDrawn="1"/>
          </p:nvCxnSpPr>
          <p:spPr>
            <a:xfrm flipH="1">
              <a:off x="719572" y="1219200"/>
              <a:ext cx="1828801" cy="39243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FBA9146-6E29-4040-B054-1D6969A6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67FC23-7CCA-4F6B-AB7E-81116E4AA6BD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5B1A0EF-9666-4D70-9206-0E94717DEF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508" y="778406"/>
            <a:ext cx="1950158" cy="2003625"/>
          </a:xfrm>
          <a:prstGeom prst="rect">
            <a:avLst/>
          </a:prstGeom>
        </p:spPr>
        <p:txBody>
          <a:bodyPr wrap="square" lIns="0" rIns="0" anchor="t" anchorCtr="0">
            <a:noAutofit/>
          </a:bodyPr>
          <a:lstStyle>
            <a:lvl1pPr algn="r">
              <a:defRPr sz="13800" b="1" i="0" baseline="0">
                <a:solidFill>
                  <a:srgbClr val="BC5A9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EAC0E05-B0EB-4383-B2B1-5BC820314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524" y="1905000"/>
            <a:ext cx="4985656" cy="5262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800" b="1" i="0">
                <a:solidFill>
                  <a:srgbClr val="BC5A9B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baseline="0">
                <a:solidFill>
                  <a:srgbClr val="CC6DA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68D2430C-21AD-4E1E-8262-56BA794CC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0524" y="2523269"/>
            <a:ext cx="4985656" cy="1343958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solidFill>
                  <a:srgbClr val="E096BD"/>
                </a:solidFill>
              </a:defRPr>
            </a:lvl1pPr>
          </a:lstStyle>
          <a:p>
            <a:pPr lvl="0"/>
            <a:r>
              <a:rPr lang="fr-FR" dirty="0"/>
              <a:t>Sous-chapitre 1</a:t>
            </a:r>
          </a:p>
          <a:p>
            <a:pPr lvl="0"/>
            <a:r>
              <a:rPr lang="fr-FR" dirty="0"/>
              <a:t>Sous-chapitre 2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3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5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6</a:t>
            </a:r>
          </a:p>
        </p:txBody>
      </p:sp>
    </p:spTree>
    <p:extLst>
      <p:ext uri="{BB962C8B-B14F-4D97-AF65-F5344CB8AC3E}">
        <p14:creationId xmlns:p14="http://schemas.microsoft.com/office/powerpoint/2010/main" val="21029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v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>
            <a:spLocks noGrp="1"/>
          </p:cNvSpPr>
          <p:nvPr>
            <p:ph type="ctrTitle" hasCustomPrompt="1"/>
          </p:nvPr>
        </p:nvSpPr>
        <p:spPr>
          <a:xfrm>
            <a:off x="467544" y="915566"/>
            <a:ext cx="1061183" cy="19112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3800" b="1" i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2056807"/>
            <a:ext cx="5850841" cy="28477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3800" b="1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spcBef>
                <a:spcPts val="500"/>
              </a:spcBef>
              <a:buFontTx/>
              <a:buNone/>
              <a:defRPr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1.1 Sous-chapitre</a:t>
            </a:r>
          </a:p>
          <a:p>
            <a:pPr lvl="1"/>
            <a:r>
              <a:rPr lang="fr-FR" dirty="0"/>
              <a:t>1.2 Sous-chapitre</a:t>
            </a:r>
          </a:p>
          <a:p>
            <a:pPr lvl="1"/>
            <a:r>
              <a:rPr lang="fr-FR" dirty="0"/>
              <a:t>1.3 Sous-chapitre</a:t>
            </a:r>
          </a:p>
        </p:txBody>
      </p:sp>
      <p:cxnSp>
        <p:nvCxnSpPr>
          <p:cNvPr id="27" name="Connecteur droit 26"/>
          <p:cNvCxnSpPr/>
          <p:nvPr/>
        </p:nvCxnSpPr>
        <p:spPr>
          <a:xfrm flipH="1">
            <a:off x="272143" y="1219200"/>
            <a:ext cx="1828801" cy="3924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86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Vert LIGHT">
    <p:bg>
      <p:bgPr>
        <a:blipFill dpi="0" rotWithShape="1">
          <a:blip r:embed="rId2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BC1A403E-B536-4203-B33B-D03BE71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B66314-22A0-4B1E-864C-B592790CEB5F}"/>
              </a:ext>
            </a:extLst>
          </p:cNvPr>
          <p:cNvSpPr txBox="1"/>
          <p:nvPr userDrawn="1"/>
        </p:nvSpPr>
        <p:spPr>
          <a:xfrm>
            <a:off x="8238997" y="4700568"/>
            <a:ext cx="531162" cy="307777"/>
          </a:xfrm>
          <a:prstGeom prst="rect">
            <a:avLst/>
          </a:prstGeom>
          <a:noFill/>
        </p:spPr>
        <p:txBody>
          <a:bodyPr wrap="none" lIns="36000" tIns="0" rIns="36000" bIns="0" rtlCol="0" anchor="b">
            <a:spAutoFit/>
          </a:bodyPr>
          <a:lstStyle/>
          <a:p>
            <a:pPr algn="r"/>
            <a:fld id="{A25BCE44-7F15-48F8-9382-81030C263738}" type="slidenum">
              <a:rPr lang="fr-FR" sz="2000" b="0" i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pPr algn="r"/>
              <a:t>‹N°›</a:t>
            </a:fld>
            <a:endParaRPr lang="fr-FR" sz="2000" b="0" i="0" dirty="0">
              <a:solidFill>
                <a:schemeClr val="bg1"/>
              </a:solidFill>
              <a:latin typeface="+mn-lt"/>
              <a:ea typeface="Arial" charset="0"/>
              <a:cs typeface="Arial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27E897-8F84-43AF-BA20-60CC70CB055A}"/>
              </a:ext>
            </a:extLst>
          </p:cNvPr>
          <p:cNvGrpSpPr/>
          <p:nvPr userDrawn="1"/>
        </p:nvGrpSpPr>
        <p:grpSpPr>
          <a:xfrm>
            <a:off x="719572" y="1219200"/>
            <a:ext cx="1828801" cy="3924300"/>
            <a:chOff x="719572" y="1219200"/>
            <a:chExt cx="1828801" cy="3924300"/>
          </a:xfrm>
        </p:grpSpPr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613DA783-0B7E-4343-B6B4-9A6AE6BA9CF6}"/>
                </a:ext>
              </a:extLst>
            </p:cNvPr>
            <p:cNvSpPr/>
            <p:nvPr userDrawn="1"/>
          </p:nvSpPr>
          <p:spPr>
            <a:xfrm>
              <a:off x="791580" y="4515966"/>
              <a:ext cx="252028" cy="492379"/>
            </a:xfrm>
            <a:prstGeom prst="parallelogram">
              <a:avLst>
                <a:gd name="adj" fmla="val 839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 err="1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A0E3D508-ECFE-4358-9649-4B6F09D11289}"/>
                </a:ext>
              </a:extLst>
            </p:cNvPr>
            <p:cNvCxnSpPr/>
            <p:nvPr userDrawn="1"/>
          </p:nvCxnSpPr>
          <p:spPr>
            <a:xfrm flipH="1">
              <a:off x="719572" y="1219200"/>
              <a:ext cx="1828801" cy="39243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1AC9399E-7F85-4556-A58C-390990B91B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508" y="778406"/>
            <a:ext cx="1950158" cy="2003625"/>
          </a:xfrm>
          <a:prstGeom prst="rect">
            <a:avLst/>
          </a:prstGeom>
        </p:spPr>
        <p:txBody>
          <a:bodyPr wrap="square" lIns="0" rIns="0" anchor="t" anchorCtr="0">
            <a:noAutofit/>
          </a:bodyPr>
          <a:lstStyle>
            <a:lvl1pPr algn="r">
              <a:defRPr sz="13800" b="1" i="0" baseline="0">
                <a:solidFill>
                  <a:srgbClr val="BCC43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89BAF6BB-0CF7-4C2B-8912-44C6E734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524" y="1905000"/>
            <a:ext cx="4985656" cy="5262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800" b="1" i="0">
                <a:solidFill>
                  <a:srgbClr val="BCC438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baseline="0">
                <a:solidFill>
                  <a:srgbClr val="CC6DA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F77AC4A0-3C27-464B-AE09-577BF7F668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50524" y="2523269"/>
            <a:ext cx="4985656" cy="1343958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solidFill>
                  <a:srgbClr val="D3E03B"/>
                </a:solidFill>
              </a:defRPr>
            </a:lvl1pPr>
          </a:lstStyle>
          <a:p>
            <a:pPr lvl="0"/>
            <a:r>
              <a:rPr lang="fr-FR" dirty="0"/>
              <a:t>Sous-chapitre 1</a:t>
            </a:r>
          </a:p>
          <a:p>
            <a:pPr lvl="0"/>
            <a:r>
              <a:rPr lang="fr-FR" dirty="0"/>
              <a:t>Sous-chapitre 2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3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4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5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Sous-chapitre 6</a:t>
            </a:r>
          </a:p>
        </p:txBody>
      </p:sp>
    </p:spTree>
    <p:extLst>
      <p:ext uri="{BB962C8B-B14F-4D97-AF65-F5344CB8AC3E}">
        <p14:creationId xmlns:p14="http://schemas.microsoft.com/office/powerpoint/2010/main" val="101382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itre avec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>
            <a:spLocks noGrp="1"/>
          </p:cNvSpPr>
          <p:nvPr>
            <p:ph type="ctrTitle" hasCustomPrompt="1"/>
          </p:nvPr>
        </p:nvSpPr>
        <p:spPr>
          <a:xfrm>
            <a:off x="467544" y="915566"/>
            <a:ext cx="1061183" cy="19112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13800" b="1" i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#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2056807"/>
            <a:ext cx="5850841" cy="28477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3800" b="1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spcBef>
                <a:spcPts val="500"/>
              </a:spcBef>
              <a:buFontTx/>
              <a:buNone/>
              <a:defRPr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1.1 Sous-chapitre</a:t>
            </a:r>
          </a:p>
          <a:p>
            <a:pPr lvl="1"/>
            <a:r>
              <a:rPr lang="fr-FR" dirty="0"/>
              <a:t>1.2 Sous-chapitre</a:t>
            </a:r>
          </a:p>
          <a:p>
            <a:pPr lvl="1"/>
            <a:r>
              <a:rPr lang="fr-FR" dirty="0"/>
              <a:t>1.3 Sous-chapitre</a:t>
            </a:r>
          </a:p>
        </p:txBody>
      </p:sp>
    </p:spTree>
    <p:extLst>
      <p:ext uri="{BB962C8B-B14F-4D97-AF65-F5344CB8AC3E}">
        <p14:creationId xmlns:p14="http://schemas.microsoft.com/office/powerpoint/2010/main" val="71628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1008000" y="4728871"/>
            <a:ext cx="5760000" cy="184666"/>
          </a:xfrm>
          <a:prstGeom prst="rect">
            <a:avLst/>
          </a:prstGeom>
        </p:spPr>
        <p:txBody>
          <a:bodyPr vert="horz" wrap="square" lIns="36000" tIns="0" rIns="36000" bIns="0" rtlCol="0" anchor="ctr" anchorCtr="0">
            <a:noAutofit/>
          </a:bodyPr>
          <a:lstStyle>
            <a:lvl1pPr algn="l">
              <a:defRPr sz="12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/>
              <a:t>COPIL - Ministère de la culture - FranceTransfert</a:t>
            </a:r>
            <a:endParaRPr lang="fr-FR" dirty="0"/>
          </a:p>
        </p:txBody>
      </p:sp>
      <p:grpSp>
        <p:nvGrpSpPr>
          <p:cNvPr id="5" name="Grouper 26"/>
          <p:cNvGrpSpPr/>
          <p:nvPr/>
        </p:nvGrpSpPr>
        <p:grpSpPr>
          <a:xfrm>
            <a:off x="360000" y="4526614"/>
            <a:ext cx="629632" cy="480447"/>
            <a:chOff x="216000" y="4526614"/>
            <a:chExt cx="629632" cy="480447"/>
          </a:xfrm>
        </p:grpSpPr>
        <p:pic>
          <p:nvPicPr>
            <p:cNvPr id="6" name="Image 5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00" y="4549121"/>
              <a:ext cx="629632" cy="258366"/>
            </a:xfrm>
            <a:prstGeom prst="rect">
              <a:avLst/>
            </a:prstGeom>
          </p:spPr>
        </p:pic>
        <p:cxnSp>
          <p:nvCxnSpPr>
            <p:cNvPr id="7" name="Connecteur droit 6"/>
            <p:cNvCxnSpPr/>
            <p:nvPr userDrawn="1"/>
          </p:nvCxnSpPr>
          <p:spPr>
            <a:xfrm rot="1500000" flipV="1">
              <a:off x="759170" y="4526614"/>
              <a:ext cx="0" cy="48044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ce réservé du titre 7"/>
          <p:cNvSpPr>
            <a:spLocks noGrp="1"/>
          </p:cNvSpPr>
          <p:nvPr>
            <p:ph type="title"/>
          </p:nvPr>
        </p:nvSpPr>
        <p:spPr>
          <a:xfrm>
            <a:off x="611188" y="224304"/>
            <a:ext cx="8065268" cy="332399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611188" y="1079999"/>
            <a:ext cx="6156000" cy="32760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-4979" y="254983"/>
            <a:ext cx="539866" cy="1157745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5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3" r:id="rId3"/>
    <p:sldLayoutId id="2147483679" r:id="rId4"/>
    <p:sldLayoutId id="2147483664" r:id="rId5"/>
    <p:sldLayoutId id="2147483680" r:id="rId6"/>
    <p:sldLayoutId id="2147483665" r:id="rId7"/>
    <p:sldLayoutId id="2147483681" r:id="rId8"/>
    <p:sldLayoutId id="2147483666" r:id="rId9"/>
    <p:sldLayoutId id="2147483668" r:id="rId10"/>
    <p:sldLayoutId id="2147483676" r:id="rId11"/>
    <p:sldLayoutId id="2147483677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82" r:id="rId20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cap="small" baseline="0">
          <a:solidFill>
            <a:schemeClr val="accent5"/>
          </a:solidFill>
          <a:latin typeface="+mj-lt"/>
          <a:ea typeface="Arial Gras" charset="0"/>
          <a:cs typeface="Arial Gras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800"/>
        </a:spcBef>
        <a:buFontTx/>
        <a:buNone/>
        <a:defRPr sz="1200" b="1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180000" algn="l" defTabSz="6858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120000"/>
        <a:buFont typeface="Wingdings" panose="05000000000000000000" pitchFamily="2" charset="2"/>
        <a:buChar char="n"/>
        <a:defRPr sz="11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180000" algn="l" defTabSz="6858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SzPct val="120000"/>
        <a:buFont typeface="Arial" panose="020B0604020202020204" pitchFamily="34" charset="0"/>
        <a:buChar char="+"/>
        <a:defRPr sz="11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180000" algn="l" defTabSz="6858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 3" panose="05040102010807070707" pitchFamily="18" charset="2"/>
        <a:buChar char=""/>
        <a:defRPr sz="11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5">
          <p15:clr>
            <a:srgbClr val="F26B43"/>
          </p15:clr>
        </p15:guide>
        <p15:guide id="3" pos="2880">
          <p15:clr>
            <a:srgbClr val="F26B43"/>
          </p15:clr>
        </p15:guide>
        <p15:guide id="4" pos="5488">
          <p15:clr>
            <a:srgbClr val="F26B43"/>
          </p15:clr>
        </p15:guide>
        <p15:guide id="5" pos="4263">
          <p15:clr>
            <a:srgbClr val="F26B43"/>
          </p15:clr>
        </p15:guide>
        <p15:guide id="6" orient="horz" pos="2754">
          <p15:clr>
            <a:srgbClr val="F26B43"/>
          </p15:clr>
        </p15:guide>
        <p15:guide id="7" orient="horz" pos="6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xxx@xxx.co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xxx@xxx.co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645950" y="2527738"/>
            <a:ext cx="3313982" cy="830997"/>
          </a:xfrm>
        </p:spPr>
        <p:txBody>
          <a:bodyPr/>
          <a:lstStyle/>
          <a:p>
            <a:r>
              <a:rPr lang="fr-FR" dirty="0"/>
              <a:t>Ministère de la culture – FranceTransfert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53782" y="1764482"/>
            <a:ext cx="4062234" cy="332399"/>
          </a:xfrm>
        </p:spPr>
        <p:txBody>
          <a:bodyPr/>
          <a:lstStyle/>
          <a:p>
            <a:r>
              <a:rPr lang="fr-FR" dirty="0"/>
              <a:t>écrans développés</a:t>
            </a:r>
          </a:p>
        </p:txBody>
      </p:sp>
    </p:spTree>
    <p:extLst>
      <p:ext uri="{BB962C8B-B14F-4D97-AF65-F5344CB8AC3E}">
        <p14:creationId xmlns:p14="http://schemas.microsoft.com/office/powerpoint/2010/main" val="279302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A62FE-3461-44B8-906D-47F9596C8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CB205C-B175-4A5F-AD8B-2230A5C13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0523" y="1905000"/>
            <a:ext cx="6320189" cy="526298"/>
          </a:xfrm>
        </p:spPr>
        <p:txBody>
          <a:bodyPr/>
          <a:lstStyle/>
          <a:p>
            <a:r>
              <a:rPr lang="fr-FR" dirty="0"/>
              <a:t>Download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648E4C8-E368-4429-BA74-B9351A965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84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par défaut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CC185A2-45DF-4E3C-8C00-154900B19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06" y="542966"/>
            <a:ext cx="5876714" cy="4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6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du mot de passe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6196D417-8F96-4756-9E27-DA42D8D19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69" y="523749"/>
            <a:ext cx="5913452" cy="42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4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Donner avis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7E331-1307-41A1-BE2C-F565EEBEED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38" y="512971"/>
            <a:ext cx="5858590" cy="41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9AC0C9-EB02-48BD-84B2-BA6832915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002EEF-E4C2-428E-A22A-166A27E2A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0524" y="1905000"/>
            <a:ext cx="5549868" cy="526298"/>
          </a:xfrm>
        </p:spPr>
        <p:txBody>
          <a:bodyPr/>
          <a:lstStyle/>
          <a:p>
            <a:r>
              <a:rPr lang="fr-FR" dirty="0"/>
              <a:t>Admin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41EC2C-65C9-4DE9-8DD4-7A9CC7153B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0524" y="2957596"/>
            <a:ext cx="4985656" cy="138499"/>
          </a:xfrm>
        </p:spPr>
        <p:txBody>
          <a:bodyPr/>
          <a:lstStyle/>
          <a:p>
            <a:r>
              <a:rPr lang="fr-FR" dirty="0"/>
              <a:t>Période du 17/12 au 17/01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1995208-684F-4697-B91F-9D840EFAA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45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satisfaction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431B546-206B-4274-B860-2F4D08BA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AE7D0CC-5E77-4D35-A296-6ACB05337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83" y="555034"/>
            <a:ext cx="5873845" cy="41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utilisation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431B546-206B-4274-B860-2F4D08BA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47B107E-EEE3-4896-906D-7F43A6E0F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33124"/>
            <a:ext cx="5904656" cy="41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3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poids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431B546-206B-4274-B860-2F4D08BA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38791AB-5968-4331-8B05-875C283EF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2" y="614429"/>
            <a:ext cx="5760000" cy="4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Avis utilisateurs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431B546-206B-4274-B860-2F4D08BA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D9EACD2-6B60-44FE-9F61-33A81BDE6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10" y="534268"/>
            <a:ext cx="5920780" cy="42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A62FE-3461-44B8-906D-47F9596C8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CB205C-B175-4A5F-AD8B-2230A5C13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50523" y="1905000"/>
            <a:ext cx="6320189" cy="526298"/>
          </a:xfrm>
        </p:spPr>
        <p:txBody>
          <a:bodyPr/>
          <a:lstStyle/>
          <a:p>
            <a:r>
              <a:rPr lang="fr-FR" dirty="0"/>
              <a:t>Communes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887FCB0-DD60-4BDB-9F8D-AC438D8A4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91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5111B-55E1-44DB-81AF-ECCAFF81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32" y="1311610"/>
            <a:ext cx="5386841" cy="609398"/>
          </a:xfrm>
        </p:spPr>
        <p:txBody>
          <a:bodyPr/>
          <a:lstStyle/>
          <a:p>
            <a:r>
              <a:rPr lang="fr-FR" dirty="0"/>
              <a:t>OMMAIRE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2"/>
          </p:nvPr>
        </p:nvSpPr>
        <p:spPr>
          <a:xfrm>
            <a:off x="2308814" y="2199874"/>
            <a:ext cx="5359529" cy="2111828"/>
          </a:xfrm>
        </p:spPr>
        <p:txBody>
          <a:bodyPr>
            <a:normAutofit/>
          </a:bodyPr>
          <a:lstStyle/>
          <a:p>
            <a:r>
              <a:rPr lang="fr-FR" sz="1000" dirty="0"/>
              <a:t>CHAPITRE 1 UPLOAD</a:t>
            </a:r>
          </a:p>
          <a:p>
            <a:r>
              <a:rPr lang="fr-FR" sz="1000" dirty="0"/>
              <a:t>CHAPITRE 2 download</a:t>
            </a:r>
          </a:p>
          <a:p>
            <a:r>
              <a:rPr lang="fr-FR" sz="1000" dirty="0"/>
              <a:t>Chapitre 3 ADMIN</a:t>
            </a:r>
          </a:p>
          <a:p>
            <a:r>
              <a:rPr lang="fr-FR" sz="1000" dirty="0"/>
              <a:t>Chapitre 4 Communes</a:t>
            </a:r>
          </a:p>
          <a:p>
            <a:endParaRPr lang="fr-FR" sz="10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890A26-43D3-4E0B-B815-F78F58566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E96288-8166-4B92-B369-8C55C298BC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101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Faq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23BFDAB-CDD6-4C65-AD7A-39C0DA3E9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23749"/>
            <a:ext cx="5760001" cy="4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CGU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074D3A5-DE2E-4A2C-B7DE-31B7FB3917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94" y="285490"/>
            <a:ext cx="6208812" cy="441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Mentions légales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B145129-8FC5-4073-87FE-B0B52B11D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22" y="523750"/>
            <a:ext cx="5760000" cy="4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erreur 404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C40A94-4802-44E6-AF25-235E13818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94" y="556703"/>
            <a:ext cx="5762612" cy="40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erreur 500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E7854E2-3046-44D2-9A47-E15E3C594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606082"/>
            <a:ext cx="5832648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4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erreur limite de téléchargement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89E9F5-5EB3-49EB-A355-69A233DC2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22" y="524772"/>
            <a:ext cx="5704756" cy="405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4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erreur problème technique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39FCF43-C850-4272-848D-8FB07DC7B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28" y="529363"/>
            <a:ext cx="5992788" cy="4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9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Ministère de la Culture - France Transfert - 02/07/2019</a:t>
            </a:r>
          </a:p>
        </p:txBody>
      </p:sp>
      <p:sp>
        <p:nvSpPr>
          <p:cNvPr id="8" name="Titre 12">
            <a:extLst>
              <a:ext uri="{FF2B5EF4-FFF2-40B4-BE49-F238E27FC236}">
                <a16:creationId xmlns:a16="http://schemas.microsoft.com/office/drawing/2014/main" id="{2C4BA303-EFAA-2347-83FE-C9F4BF99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24304"/>
            <a:ext cx="4224972" cy="332399"/>
          </a:xfrm>
        </p:spPr>
        <p:txBody>
          <a:bodyPr/>
          <a:lstStyle/>
          <a:p>
            <a:r>
              <a:rPr lang="fr-FR" dirty="0"/>
              <a:t>CONCEPTION DESIGN</a:t>
            </a:r>
            <a:endParaRPr lang="fr-FR" sz="1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851634-E94D-F24F-9FA6-4E6025502A6D}"/>
              </a:ext>
            </a:extLst>
          </p:cNvPr>
          <p:cNvSpPr txBox="1"/>
          <p:nvPr/>
        </p:nvSpPr>
        <p:spPr>
          <a:xfrm>
            <a:off x="611188" y="684356"/>
            <a:ext cx="6146811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Destinataire(s) - exemple Mail de réception d’un envoi</a:t>
            </a:r>
            <a:endParaRPr lang="fr-FR" sz="1200" i="1" dirty="0">
              <a:solidFill>
                <a:schemeClr val="bg2">
                  <a:lumMod val="10000"/>
                </a:schemeClr>
              </a:solidFill>
              <a:ea typeface="Arial" charset="0"/>
              <a:cs typeface="Arial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55CDDDD-F5F0-6A43-A08A-5427BAF58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705" y="937729"/>
            <a:ext cx="3102027" cy="3722432"/>
          </a:xfrm>
          <a:prstGeom prst="rect">
            <a:avLst/>
          </a:prstGeom>
          <a:effectLst>
            <a:outerShdw blurRad="1143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E5AE0-5FE8-4746-9234-199E55DA3783}"/>
              </a:ext>
            </a:extLst>
          </p:cNvPr>
          <p:cNvSpPr/>
          <p:nvPr/>
        </p:nvSpPr>
        <p:spPr>
          <a:xfrm>
            <a:off x="4678791" y="156310"/>
            <a:ext cx="3854021" cy="6405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DD7545-1304-5F46-9A1F-3C6106F8677F}"/>
              </a:ext>
            </a:extLst>
          </p:cNvPr>
          <p:cNvSpPr txBox="1"/>
          <p:nvPr/>
        </p:nvSpPr>
        <p:spPr>
          <a:xfrm>
            <a:off x="4836160" y="322717"/>
            <a:ext cx="3553015" cy="30777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2000" b="1" i="0" dirty="0">
                <a:solidFill>
                  <a:srgbClr val="079443"/>
                </a:solidFill>
                <a:ea typeface="Arial" charset="0"/>
                <a:cs typeface="Arial" charset="0"/>
              </a:rPr>
              <a:t>ECRAN VALIDÉ EN SÉANCE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AD6ACF-F096-9B42-B6F0-71E0CCA52591}"/>
              </a:ext>
            </a:extLst>
          </p:cNvPr>
          <p:cNvSpPr txBox="1"/>
          <p:nvPr/>
        </p:nvSpPr>
        <p:spPr>
          <a:xfrm>
            <a:off x="484029" y="1106932"/>
            <a:ext cx="3460572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b="1" u="sng" dirty="0">
                <a:solidFill>
                  <a:srgbClr val="00B050"/>
                </a:solidFill>
                <a:ea typeface="Arial" charset="0"/>
                <a:cs typeface="Arial" charset="0"/>
              </a:rPr>
              <a:t>Itérations à prendre en compte pour le développement :</a:t>
            </a:r>
          </a:p>
          <a:p>
            <a:endParaRPr lang="fr-FR" sz="1000" dirty="0">
              <a:solidFill>
                <a:schemeClr val="bg2">
                  <a:lumMod val="10000"/>
                </a:schemeClr>
              </a:solidFill>
              <a:ea typeface="Arial" charset="0"/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Texte :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Graissez la date</a:t>
            </a:r>
          </a:p>
          <a:p>
            <a:endParaRPr lang="fr-FR" sz="1000" dirty="0">
              <a:solidFill>
                <a:schemeClr val="bg2">
                  <a:lumMod val="10000"/>
                </a:schemeClr>
              </a:solidFill>
              <a:ea typeface="Arial" charset="0"/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Ajouter un lien lors des prochaines connexions pour donner à nouveau son avis sur la plateforme (à voir avec l’équipe technique si ajout sur l’écran ou sur le mail)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-593964" y="4321727"/>
            <a:ext cx="1656692" cy="814287"/>
          </a:xfrm>
          <a:prstGeom prst="wedgeRoundRectCallout">
            <a:avLst>
              <a:gd name="adj1" fmla="val 65520"/>
              <a:gd name="adj2" fmla="val -4446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Design validé en juillet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323528" y="1707654"/>
            <a:ext cx="3621073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3" name="Rectangle à coins arrondis 12"/>
          <p:cNvSpPr/>
          <p:nvPr/>
        </p:nvSpPr>
        <p:spPr>
          <a:xfrm>
            <a:off x="464178" y="2745182"/>
            <a:ext cx="1656692" cy="465049"/>
          </a:xfrm>
          <a:prstGeom prst="wedgeRoundRectCallout">
            <a:avLst>
              <a:gd name="adj1" fmla="val 45666"/>
              <a:gd name="adj2" fmla="val -89706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Où puis je voir cela ?</a:t>
            </a:r>
          </a:p>
        </p:txBody>
      </p:sp>
    </p:spTree>
    <p:extLst>
      <p:ext uri="{BB962C8B-B14F-4D97-AF65-F5344CB8AC3E}">
        <p14:creationId xmlns:p14="http://schemas.microsoft.com/office/powerpoint/2010/main" val="838062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Mail des fichiers envoyées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457409B-28A4-4C86-A774-565B35ED7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73" y="528508"/>
            <a:ext cx="3308584" cy="4385029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91966" y="1059582"/>
            <a:ext cx="3547986" cy="814287"/>
          </a:xfrm>
          <a:prstGeom prst="wedgeRoundRectCallout">
            <a:avLst>
              <a:gd name="adj1" fmla="val 15680"/>
              <a:gd name="adj2" fmla="val -107727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Objet du mail :</a:t>
            </a:r>
          </a:p>
          <a:p>
            <a:r>
              <a:rPr lang="fr-FR" sz="1100" dirty="0"/>
              <a:t>FranceTransfert : vos fichiers ont été envoyés</a:t>
            </a:r>
          </a:p>
        </p:txBody>
      </p:sp>
    </p:spTree>
    <p:extLst>
      <p:ext uri="{BB962C8B-B14F-4D97-AF65-F5344CB8AC3E}">
        <p14:creationId xmlns:p14="http://schemas.microsoft.com/office/powerpoint/2010/main" val="2718502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Ministère de la Culture - France Transfert - 02/07/2019</a:t>
            </a:r>
          </a:p>
        </p:txBody>
      </p:sp>
      <p:sp>
        <p:nvSpPr>
          <p:cNvPr id="8" name="Titre 12">
            <a:extLst>
              <a:ext uri="{FF2B5EF4-FFF2-40B4-BE49-F238E27FC236}">
                <a16:creationId xmlns:a16="http://schemas.microsoft.com/office/drawing/2014/main" id="{2C4BA303-EFAA-2347-83FE-C9F4BF99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24304"/>
            <a:ext cx="4224972" cy="332399"/>
          </a:xfrm>
        </p:spPr>
        <p:txBody>
          <a:bodyPr/>
          <a:lstStyle/>
          <a:p>
            <a:r>
              <a:rPr lang="fr-FR" dirty="0"/>
              <a:t>CONCEPTION DESIGN</a:t>
            </a:r>
            <a:endParaRPr lang="fr-FR" sz="1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851634-E94D-F24F-9FA6-4E6025502A6D}"/>
              </a:ext>
            </a:extLst>
          </p:cNvPr>
          <p:cNvSpPr txBox="1"/>
          <p:nvPr/>
        </p:nvSpPr>
        <p:spPr>
          <a:xfrm>
            <a:off x="611188" y="684356"/>
            <a:ext cx="6146811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Destinataire(s) - exemple Mail de réception d’un envoi</a:t>
            </a:r>
            <a:endParaRPr lang="fr-FR" sz="1200" i="1" dirty="0">
              <a:solidFill>
                <a:schemeClr val="bg2">
                  <a:lumMod val="10000"/>
                </a:schemeClr>
              </a:solidFill>
              <a:ea typeface="Arial" charset="0"/>
              <a:cs typeface="Arial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55CDDDD-F5F0-6A43-A08A-5427BAF58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705" y="937729"/>
            <a:ext cx="3102027" cy="3722432"/>
          </a:xfrm>
          <a:prstGeom prst="rect">
            <a:avLst/>
          </a:prstGeom>
          <a:effectLst>
            <a:outerShdw blurRad="114300" algn="ctr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E5AE0-5FE8-4746-9234-199E55DA3783}"/>
              </a:ext>
            </a:extLst>
          </p:cNvPr>
          <p:cNvSpPr/>
          <p:nvPr/>
        </p:nvSpPr>
        <p:spPr>
          <a:xfrm>
            <a:off x="4678791" y="156310"/>
            <a:ext cx="3854021" cy="6405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DD7545-1304-5F46-9A1F-3C6106F8677F}"/>
              </a:ext>
            </a:extLst>
          </p:cNvPr>
          <p:cNvSpPr txBox="1"/>
          <p:nvPr/>
        </p:nvSpPr>
        <p:spPr>
          <a:xfrm>
            <a:off x="4836160" y="322717"/>
            <a:ext cx="3553015" cy="30777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2000" b="1" i="0" dirty="0">
                <a:solidFill>
                  <a:srgbClr val="079443"/>
                </a:solidFill>
                <a:ea typeface="Arial" charset="0"/>
                <a:cs typeface="Arial" charset="0"/>
              </a:rPr>
              <a:t>ECRAN VALIDÉ EN SÉANCE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AD6ACF-F096-9B42-B6F0-71E0CCA52591}"/>
              </a:ext>
            </a:extLst>
          </p:cNvPr>
          <p:cNvSpPr txBox="1"/>
          <p:nvPr/>
        </p:nvSpPr>
        <p:spPr>
          <a:xfrm>
            <a:off x="484029" y="1106932"/>
            <a:ext cx="3460572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b="1" u="sng" dirty="0">
                <a:solidFill>
                  <a:srgbClr val="00B050"/>
                </a:solidFill>
                <a:ea typeface="Arial" charset="0"/>
                <a:cs typeface="Arial" charset="0"/>
              </a:rPr>
              <a:t>Itérations à prendre en compte pour le développement :</a:t>
            </a:r>
          </a:p>
          <a:p>
            <a:endParaRPr lang="fr-FR" sz="1000" dirty="0">
              <a:solidFill>
                <a:schemeClr val="bg2">
                  <a:lumMod val="10000"/>
                </a:schemeClr>
              </a:solidFill>
              <a:ea typeface="Arial" charset="0"/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Texte :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Graissez la date</a:t>
            </a:r>
          </a:p>
          <a:p>
            <a:endParaRPr lang="fr-FR" sz="1000" dirty="0">
              <a:solidFill>
                <a:schemeClr val="bg2">
                  <a:lumMod val="10000"/>
                </a:schemeClr>
              </a:solidFill>
              <a:ea typeface="Arial" charset="0"/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2">
                    <a:lumMod val="10000"/>
                  </a:schemeClr>
                </a:solidFill>
                <a:ea typeface="Arial" charset="0"/>
                <a:cs typeface="Arial" charset="0"/>
              </a:rPr>
              <a:t>Ajouter un lien lors des prochaines connexions pour donner à nouveau son avis sur la plateforme (à voir avec l’équipe technique si ajout sur l’écran ou sur le mail)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-593964" y="4321727"/>
            <a:ext cx="1656692" cy="814287"/>
          </a:xfrm>
          <a:prstGeom prst="wedgeRoundRectCallout">
            <a:avLst>
              <a:gd name="adj1" fmla="val 65520"/>
              <a:gd name="adj2" fmla="val -4446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Design validé en juillet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23528" y="1707654"/>
            <a:ext cx="3621073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200" dirty="0" err="1"/>
          </a:p>
        </p:txBody>
      </p:sp>
      <p:sp>
        <p:nvSpPr>
          <p:cNvPr id="14" name="Rectangle à coins arrondis 13"/>
          <p:cNvSpPr/>
          <p:nvPr/>
        </p:nvSpPr>
        <p:spPr>
          <a:xfrm>
            <a:off x="464178" y="2745182"/>
            <a:ext cx="1656692" cy="465049"/>
          </a:xfrm>
          <a:prstGeom prst="wedgeRoundRectCallout">
            <a:avLst>
              <a:gd name="adj1" fmla="val 45666"/>
              <a:gd name="adj2" fmla="val -89706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Où puis je voir cela ?</a:t>
            </a:r>
          </a:p>
        </p:txBody>
      </p:sp>
    </p:spTree>
    <p:extLst>
      <p:ext uri="{BB962C8B-B14F-4D97-AF65-F5344CB8AC3E}">
        <p14:creationId xmlns:p14="http://schemas.microsoft.com/office/powerpoint/2010/main" val="14966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094EFA6-D3E0-4B60-BA25-4E48F020C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Upload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A231DED-A34D-4BCF-98A4-A5B9ECC61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38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Mail pour le téléchargement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DA7D5C8-B3B1-4DC6-9D37-116CC64C9D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82744"/>
            <a:ext cx="2808312" cy="4562142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7740352" y="2343651"/>
            <a:ext cx="1656692" cy="814287"/>
          </a:xfrm>
          <a:prstGeom prst="wedgeRoundRectCallout">
            <a:avLst>
              <a:gd name="adj1" fmla="val -58172"/>
              <a:gd name="adj2" fmla="val -72988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Aller à la ligne pour Au-delà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2879050" y="3003798"/>
            <a:ext cx="1656692" cy="814287"/>
          </a:xfrm>
          <a:prstGeom prst="wedgeRoundRectCallout">
            <a:avLst>
              <a:gd name="adj1" fmla="val 96293"/>
              <a:gd name="adj2" fmla="val -55215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Cette zone (avec son titre) disparait elle si l’expéditeur n’a pas envoyé de message ?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1966" y="1059582"/>
            <a:ext cx="3943776" cy="814287"/>
          </a:xfrm>
          <a:prstGeom prst="wedgeRoundRectCallout">
            <a:avLst>
              <a:gd name="adj1" fmla="val 51423"/>
              <a:gd name="adj2" fmla="val -15629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Objet du mail :</a:t>
            </a:r>
          </a:p>
          <a:p>
            <a:r>
              <a:rPr lang="fr-FR" sz="1100" dirty="0"/>
              <a:t>FranceTransfert : </a:t>
            </a:r>
            <a:r>
              <a:rPr lang="fr-FR" sz="1100" dirty="0">
                <a:hlinkClick r:id="rId4"/>
              </a:rPr>
              <a:t>xxx@xxx.com</a:t>
            </a:r>
            <a:r>
              <a:rPr lang="fr-FR" sz="1100" dirty="0"/>
              <a:t> vous a envoyé des fichiers</a:t>
            </a:r>
          </a:p>
        </p:txBody>
      </p:sp>
    </p:spTree>
    <p:extLst>
      <p:ext uri="{BB962C8B-B14F-4D97-AF65-F5344CB8AC3E}">
        <p14:creationId xmlns:p14="http://schemas.microsoft.com/office/powerpoint/2010/main" val="100620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Mail de relance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AD7842-83EC-4728-B1FA-E4456B892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53260"/>
            <a:ext cx="2762091" cy="4728871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7740352" y="2343651"/>
            <a:ext cx="1656692" cy="948179"/>
          </a:xfrm>
          <a:prstGeom prst="wedgeRoundRectCallout">
            <a:avLst>
              <a:gd name="adj1" fmla="val -91130"/>
              <a:gd name="adj2" fmla="val -64909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Aller à la ligne pour Au-delà</a:t>
            </a:r>
          </a:p>
          <a:p>
            <a:r>
              <a:rPr lang="fr-FR" sz="1100" dirty="0"/>
              <a:t>Remplacer « il sera supprimé » par « ils seront supprimés »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2879050" y="3003798"/>
            <a:ext cx="1656692" cy="814287"/>
          </a:xfrm>
          <a:prstGeom prst="wedgeRoundRectCallout">
            <a:avLst>
              <a:gd name="adj1" fmla="val 88748"/>
              <a:gd name="adj2" fmla="val -40673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Cette zone (avec son titre) disparait elle si l’expéditeur n’a pas envoyé de message ?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1966" y="1059582"/>
            <a:ext cx="3943776" cy="814287"/>
          </a:xfrm>
          <a:prstGeom prst="wedgeRoundRectCallout">
            <a:avLst>
              <a:gd name="adj1" fmla="val 51423"/>
              <a:gd name="adj2" fmla="val -15629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Objet du mail :</a:t>
            </a:r>
          </a:p>
          <a:p>
            <a:r>
              <a:rPr lang="fr-FR" sz="1100" dirty="0"/>
              <a:t>FranceTransfert : relance - il vous reste des fichiers à récupérer de </a:t>
            </a:r>
            <a:r>
              <a:rPr lang="fr-FR" sz="1100" dirty="0">
                <a:hlinkClick r:id="rId4"/>
              </a:rPr>
              <a:t>xxx@xxx.com 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966038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Mail de code de confirmation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4305AFF-DD28-42A5-9FEC-D4E5CE9F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6E85364-8F0A-4485-AD4E-710C21B5D3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7592"/>
            <a:ext cx="3294035" cy="4735977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2817093" y="2030235"/>
            <a:ext cx="1656692" cy="814287"/>
          </a:xfrm>
          <a:prstGeom prst="wedgeRoundRectCallout">
            <a:avLst>
              <a:gd name="adj1" fmla="val 127662"/>
              <a:gd name="adj2" fmla="val -52791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Adresse même bleu et même police que dans les autres mails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7740352" y="2931790"/>
            <a:ext cx="1656692" cy="814287"/>
          </a:xfrm>
          <a:prstGeom prst="wedgeRoundRectCallout">
            <a:avLst>
              <a:gd name="adj1" fmla="val -73620"/>
              <a:gd name="adj2" fmla="val -55251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Un blanc avant :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8244408" y="1643716"/>
            <a:ext cx="1656692" cy="814287"/>
          </a:xfrm>
          <a:prstGeom prst="wedgeRoundRectCallout">
            <a:avLst>
              <a:gd name="adj1" fmla="val -161113"/>
              <a:gd name="adj2" fmla="val 60371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Remplacer « sécurité » par « confirmation »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388424" y="3867099"/>
            <a:ext cx="1656692" cy="814287"/>
          </a:xfrm>
          <a:prstGeom prst="wedgeRoundRectCallout">
            <a:avLst>
              <a:gd name="adj1" fmla="val -87521"/>
              <a:gd name="adj2" fmla="val 27098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Supprimer « alors »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95536" y="749351"/>
            <a:ext cx="3547986" cy="814287"/>
          </a:xfrm>
          <a:prstGeom prst="wedgeRoundRectCallout">
            <a:avLst>
              <a:gd name="adj1" fmla="val 15680"/>
              <a:gd name="adj2" fmla="val -77836"/>
              <a:gd name="adj3" fmla="val 16667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/>
              <a:t>Objet du mail :</a:t>
            </a:r>
          </a:p>
          <a:p>
            <a:r>
              <a:rPr lang="fr-FR" sz="1100" dirty="0"/>
              <a:t>FranceTransfert : code </a:t>
            </a:r>
            <a:r>
              <a:rPr lang="fr-FR" sz="1100"/>
              <a:t>de confirmation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288977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9167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par défaut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3AD57C0-ACC4-40C4-B694-0DB07E65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41E33BA-9D70-4EA2-BB11-CC3A8089E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87529"/>
            <a:ext cx="5760000" cy="4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 du formulaire (Partie-1)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3AD57C0-ACC4-40C4-B694-0DB07E65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69951E8-6809-4243-A193-B587C37FC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68956"/>
            <a:ext cx="5832648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Initialisation du formulaire (Partie-2)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3AD57C0-ACC4-40C4-B694-0DB07E65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5439BA4-F7C8-4A45-B35A-33F96F522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90" y="556703"/>
            <a:ext cx="5868838" cy="41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8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de chargement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3AD57C0-ACC4-40C4-B694-0DB07E65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4" name="Image 3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5D4EE425-A7C6-4610-927F-A4CDD1023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71368"/>
            <a:ext cx="5544616" cy="39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Donner avis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3AD57C0-ACC4-40C4-B694-0DB07E65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AD804C6-B1B8-4A0F-9F3D-6E5204BD4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1614"/>
            <a:ext cx="5832648" cy="41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Récapitulative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3AD57C0-ACC4-40C4-B694-0DB07E650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Ministère de la culture - </a:t>
            </a:r>
            <a:r>
              <a:rPr lang="fr-FR" dirty="0" err="1"/>
              <a:t>FranceTransfert</a:t>
            </a:r>
            <a:endParaRPr lang="fr-FR" dirty="0"/>
          </a:p>
        </p:txBody>
      </p:sp>
      <p:pic>
        <p:nvPicPr>
          <p:cNvPr id="5" name="Image 4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C0FADB18-4B94-4DC0-9F31-BE5896147D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64599"/>
            <a:ext cx="5856008" cy="41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01007"/>
      </p:ext>
    </p:extLst>
  </p:cSld>
  <p:clrMapOvr>
    <a:masterClrMapping/>
  </p:clrMapOvr>
</p:sld>
</file>

<file path=ppt/theme/theme1.xml><?xml version="1.0" encoding="utf-8"?>
<a:theme xmlns:a="http://schemas.openxmlformats.org/drawingml/2006/main" name="Open">
  <a:themeElements>
    <a:clrScheme name="Open PPT_Couleurs">
      <a:dk1>
        <a:srgbClr val="7F7F7F"/>
      </a:dk1>
      <a:lt1>
        <a:srgbClr val="FFFFFF"/>
      </a:lt1>
      <a:dk2>
        <a:srgbClr val="00578E"/>
      </a:dk2>
      <a:lt2>
        <a:srgbClr val="F2F2F2"/>
      </a:lt2>
      <a:accent1>
        <a:srgbClr val="F4D612"/>
      </a:accent1>
      <a:accent2>
        <a:srgbClr val="C4CF00"/>
      </a:accent2>
      <a:accent3>
        <a:srgbClr val="E85291"/>
      </a:accent3>
      <a:accent4>
        <a:srgbClr val="FEA400"/>
      </a:accent4>
      <a:accent5>
        <a:srgbClr val="008AD2"/>
      </a:accent5>
      <a:accent6>
        <a:srgbClr val="00578E"/>
      </a:accent6>
      <a:hlink>
        <a:srgbClr val="008AD2"/>
      </a:hlink>
      <a:folHlink>
        <a:srgbClr val="0057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0" rIns="36000" bIns="0" rtlCol="0">
        <a:spAutoFit/>
      </a:bodyPr>
      <a:lstStyle>
        <a:defPPr>
          <a:defRPr sz="1200" b="0" i="0" dirty="0" err="1" smtClean="0"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que PowerPoint_Open2017_V3" id="{817D2E47-65AC-4742-B063-2916053AEDC0}" vid="{DDFAD21E-A5FA-43FB-8A38-3551385B465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PowerPoint_Open2017_V3</Template>
  <TotalTime>8526</TotalTime>
  <Words>761</Words>
  <Application>Microsoft Office PowerPoint</Application>
  <PresentationFormat>Affichage à l'écran (16:9)</PresentationFormat>
  <Paragraphs>152</Paragraphs>
  <Slides>33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Arial Normal</vt:lpstr>
      <vt:lpstr>Calibri</vt:lpstr>
      <vt:lpstr>Wingdings</vt:lpstr>
      <vt:lpstr>Wingdings 3</vt:lpstr>
      <vt:lpstr>Open</vt:lpstr>
      <vt:lpstr>écrans développés</vt:lpstr>
      <vt:lpstr>OMMAIRE</vt:lpstr>
      <vt:lpstr>1</vt:lpstr>
      <vt:lpstr>Page par défaut</vt:lpstr>
      <vt:lpstr>Initialisation du formulaire (Partie-1)</vt:lpstr>
      <vt:lpstr>Initialisation du formulaire (Partie-2)</vt:lpstr>
      <vt:lpstr>Page de chargement</vt:lpstr>
      <vt:lpstr>Donner avis</vt:lpstr>
      <vt:lpstr>Récapitulative</vt:lpstr>
      <vt:lpstr>2</vt:lpstr>
      <vt:lpstr>Page par défaut</vt:lpstr>
      <vt:lpstr>Ajout du mot de passe</vt:lpstr>
      <vt:lpstr>Donner avis</vt:lpstr>
      <vt:lpstr>3</vt:lpstr>
      <vt:lpstr>Données satisfaction</vt:lpstr>
      <vt:lpstr>Données utilisation</vt:lpstr>
      <vt:lpstr>Données poids</vt:lpstr>
      <vt:lpstr>Avis utilisateurs</vt:lpstr>
      <vt:lpstr>4</vt:lpstr>
      <vt:lpstr>Faq</vt:lpstr>
      <vt:lpstr>CGU</vt:lpstr>
      <vt:lpstr>Mentions légales</vt:lpstr>
      <vt:lpstr>Page erreur 404</vt:lpstr>
      <vt:lpstr>Page erreur 500</vt:lpstr>
      <vt:lpstr>Page erreur limite de téléchargement</vt:lpstr>
      <vt:lpstr>Page erreur problème technique</vt:lpstr>
      <vt:lpstr>CONCEPTION DESIGN</vt:lpstr>
      <vt:lpstr>Mail des fichiers envoyées</vt:lpstr>
      <vt:lpstr>CONCEPTION DESIGN</vt:lpstr>
      <vt:lpstr>Mail pour le téléchargement </vt:lpstr>
      <vt:lpstr>Mail de relance</vt:lpstr>
      <vt:lpstr>Mail de code de confirmation</vt:lpstr>
      <vt:lpstr>Présentation PowerPoint</vt:lpstr>
    </vt:vector>
  </TitlesOfParts>
  <Company>OPEN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gael freret</dc:creator>
  <cp:lastModifiedBy>GONTARA MOHAMED</cp:lastModifiedBy>
  <cp:revision>726</cp:revision>
  <cp:lastPrinted>2018-01-18T22:46:16Z</cp:lastPrinted>
  <dcterms:created xsi:type="dcterms:W3CDTF">2017-09-19T08:47:07Z</dcterms:created>
  <dcterms:modified xsi:type="dcterms:W3CDTF">2020-02-27T19:15:17Z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PN_ID">
    <vt:lpwstr>T5_ISO_AN06PRD01_Modèle Powerpoint_2017_V2</vt:lpwstr>
  </property>
</Properties>
</file>